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18"/>
  </p:notesMasterIdLst>
  <p:sldIdLst>
    <p:sldId id="256" r:id="rId2"/>
    <p:sldId id="292" r:id="rId3"/>
    <p:sldId id="325" r:id="rId4"/>
    <p:sldId id="310" r:id="rId5"/>
    <p:sldId id="326" r:id="rId6"/>
    <p:sldId id="311" r:id="rId7"/>
    <p:sldId id="327" r:id="rId8"/>
    <p:sldId id="312" r:id="rId9"/>
    <p:sldId id="314" r:id="rId10"/>
    <p:sldId id="315" r:id="rId11"/>
    <p:sldId id="316" r:id="rId12"/>
    <p:sldId id="317" r:id="rId13"/>
    <p:sldId id="322" r:id="rId14"/>
    <p:sldId id="320" r:id="rId15"/>
    <p:sldId id="324" r:id="rId16"/>
    <p:sldId id="27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53"/>
    <p:restoredTop sz="94407"/>
  </p:normalViewPr>
  <p:slideViewPr>
    <p:cSldViewPr snapToGrid="0" snapToObjects="1">
      <p:cViewPr varScale="1">
        <p:scale>
          <a:sx n="123" d="100"/>
          <a:sy n="123" d="100"/>
        </p:scale>
        <p:origin x="87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s Robertson" userId="cb37bfa76ebf819d" providerId="LiveId" clId="{BF268106-97DE-974C-AAB7-BFCD064E1DEA}"/>
    <pc:docChg chg="modSld">
      <pc:chgData name="Ross Robertson" userId="cb37bfa76ebf819d" providerId="LiveId" clId="{BF268106-97DE-974C-AAB7-BFCD064E1DEA}" dt="2019-05-01T13:41:43.243" v="3" actId="20577"/>
      <pc:docMkLst>
        <pc:docMk/>
      </pc:docMkLst>
      <pc:sldChg chg="modSp">
        <pc:chgData name="Ross Robertson" userId="cb37bfa76ebf819d" providerId="LiveId" clId="{BF268106-97DE-974C-AAB7-BFCD064E1DEA}" dt="2019-05-01T13:40:50.992" v="2" actId="12"/>
        <pc:sldMkLst>
          <pc:docMk/>
          <pc:sldMk cId="979449192" sldId="256"/>
        </pc:sldMkLst>
        <pc:spChg chg="mod">
          <ac:chgData name="Ross Robertson" userId="cb37bfa76ebf819d" providerId="LiveId" clId="{BF268106-97DE-974C-AAB7-BFCD064E1DEA}" dt="2019-05-01T13:40:45.864" v="1" actId="255"/>
          <ac:spMkLst>
            <pc:docMk/>
            <pc:sldMk cId="979449192" sldId="256"/>
            <ac:spMk id="2" creationId="{00000000-0000-0000-0000-000000000000}"/>
          </ac:spMkLst>
        </pc:spChg>
        <pc:spChg chg="mod">
          <ac:chgData name="Ross Robertson" userId="cb37bfa76ebf819d" providerId="LiveId" clId="{BF268106-97DE-974C-AAB7-BFCD064E1DEA}" dt="2019-05-01T13:40:50.992" v="2" actId="12"/>
          <ac:spMkLst>
            <pc:docMk/>
            <pc:sldMk cId="979449192" sldId="256"/>
            <ac:spMk id="3" creationId="{00000000-0000-0000-0000-000000000000}"/>
          </ac:spMkLst>
        </pc:spChg>
      </pc:sldChg>
      <pc:sldChg chg="modSp">
        <pc:chgData name="Ross Robertson" userId="cb37bfa76ebf819d" providerId="LiveId" clId="{BF268106-97DE-974C-AAB7-BFCD064E1DEA}" dt="2019-05-01T13:41:43.243" v="3" actId="20577"/>
        <pc:sldMkLst>
          <pc:docMk/>
          <pc:sldMk cId="2990857672" sldId="315"/>
        </pc:sldMkLst>
        <pc:spChg chg="mod">
          <ac:chgData name="Ross Robertson" userId="cb37bfa76ebf819d" providerId="LiveId" clId="{BF268106-97DE-974C-AAB7-BFCD064E1DEA}" dt="2019-05-01T13:41:43.243" v="3" actId="20577"/>
          <ac:spMkLst>
            <pc:docMk/>
            <pc:sldMk cId="2990857672" sldId="315"/>
            <ac:spMk id="3" creationId="{00000000-0000-0000-0000-000000000000}"/>
          </ac:spMkLst>
        </pc:spChg>
      </pc:sldChg>
    </pc:docChg>
  </pc:docChgLst>
  <pc:docChgLst>
    <pc:chgData name="Ross Robertson" userId="cb37bfa76ebf819d" providerId="LiveId" clId="{AA42C065-FFBA-B647-A05C-154744FAED9E}"/>
    <pc:docChg chg="modSld">
      <pc:chgData name="Ross Robertson" userId="cb37bfa76ebf819d" providerId="LiveId" clId="{AA42C065-FFBA-B647-A05C-154744FAED9E}" dt="2019-06-27T15:32:38.022" v="1" actId="18331"/>
      <pc:docMkLst>
        <pc:docMk/>
      </pc:docMkLst>
      <pc:sldChg chg="modSp">
        <pc:chgData name="Ross Robertson" userId="cb37bfa76ebf819d" providerId="LiveId" clId="{AA42C065-FFBA-B647-A05C-154744FAED9E}" dt="2019-06-27T15:32:38.022" v="1" actId="18331"/>
        <pc:sldMkLst>
          <pc:docMk/>
          <pc:sldMk cId="979449192" sldId="256"/>
        </pc:sldMkLst>
        <pc:spChg chg="mod">
          <ac:chgData name="Ross Robertson" userId="cb37bfa76ebf819d" providerId="LiveId" clId="{AA42C065-FFBA-B647-A05C-154744FAED9E}" dt="2019-06-27T15:32:38.022" v="1" actId="18331"/>
          <ac:spMkLst>
            <pc:docMk/>
            <pc:sldMk cId="979449192" sldId="256"/>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4DEC2-D373-C144-9989-E48E3CF07E99}" type="datetimeFigureOut">
              <a:rPr lang="en-US" smtClean="0"/>
              <a:t>6/27/19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F0F7F-A767-6F44-8124-CE485D4C9FEB}" type="slidenum">
              <a:rPr lang="en-US" smtClean="0"/>
              <a:t>‹#›</a:t>
            </a:fld>
            <a:endParaRPr lang="en-US"/>
          </a:p>
        </p:txBody>
      </p:sp>
    </p:spTree>
    <p:extLst>
      <p:ext uri="{BB962C8B-B14F-4D97-AF65-F5344CB8AC3E}">
        <p14:creationId xmlns:p14="http://schemas.microsoft.com/office/powerpoint/2010/main" val="567738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1</a:t>
            </a:fld>
            <a:endParaRPr lang="en-US"/>
          </a:p>
        </p:txBody>
      </p:sp>
    </p:spTree>
    <p:extLst>
      <p:ext uri="{BB962C8B-B14F-4D97-AF65-F5344CB8AC3E}">
        <p14:creationId xmlns:p14="http://schemas.microsoft.com/office/powerpoint/2010/main" val="1350257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FF0F7F-A767-6F44-8124-CE485D4C9FEB}" type="slidenum">
              <a:rPr lang="en-US" smtClean="0"/>
              <a:t>8</a:t>
            </a:fld>
            <a:endParaRPr lang="en-US"/>
          </a:p>
        </p:txBody>
      </p:sp>
    </p:spTree>
    <p:extLst>
      <p:ext uri="{BB962C8B-B14F-4D97-AF65-F5344CB8AC3E}">
        <p14:creationId xmlns:p14="http://schemas.microsoft.com/office/powerpoint/2010/main" val="2778425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B112EAA-BA00-2147-ABD6-74B03946A8D6}" type="datetime1">
              <a:rPr lang="en-GB" smtClean="0"/>
              <a:t>27/06/2019</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0A56C-63C6-2C4E-A356-F272D297E791}" type="datetime1">
              <a:rPr lang="en-GB" smtClean="0"/>
              <a:t>27/06/2019</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8AF4B7-5C40-B147-BA95-9C339BAB8859}" type="datetime1">
              <a:rPr lang="en-GB" smtClean="0"/>
              <a:t>27/06/2019</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B6705F-C3EB-FF4F-87E5-9C46E36743D0}" type="datetime1">
              <a:rPr lang="en-GB" smtClean="0"/>
              <a:t>27/06/2019</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5DC1C7-0CCE-9F40-AD83-72FAAD15F1AB}" type="datetime1">
              <a:rPr lang="en-GB" smtClean="0"/>
              <a:t>27/06/2019</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59FA1B-12CC-2041-8555-EC33A6D58207}" type="datetime1">
              <a:rPr lang="en-GB" smtClean="0"/>
              <a:t>27/06/2019</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8E377C-CC5F-A249-8F15-9711F1AB9308}" type="datetime1">
              <a:rPr lang="en-GB" smtClean="0"/>
              <a:t>27/06/2019</a:t>
            </a:fld>
            <a:endParaRPr lang="en-US"/>
          </a:p>
        </p:txBody>
      </p:sp>
      <p:sp>
        <p:nvSpPr>
          <p:cNvPr id="8" name="Footer Placeholder 7"/>
          <p:cNvSpPr>
            <a:spLocks noGrp="1"/>
          </p:cNvSpPr>
          <p:nvPr>
            <p:ph type="ftr" sz="quarter" idx="11"/>
          </p:nvPr>
        </p:nvSpPr>
        <p:spPr/>
        <p:txBody>
          <a:bodyPr/>
          <a:lstStyle/>
          <a:p>
            <a:r>
              <a:rPr lang="en-US"/>
              <a:t>rshp.scot</a:t>
            </a:r>
          </a:p>
        </p:txBody>
      </p:sp>
      <p:sp>
        <p:nvSpPr>
          <p:cNvPr id="9" name="Slide Number Placeholder 8"/>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EB2607-D85E-5542-928B-D3CCCE2355D1}" type="datetime1">
              <a:rPr lang="en-GB" smtClean="0"/>
              <a:t>27/06/2019</a:t>
            </a:fld>
            <a:endParaRPr lang="en-US"/>
          </a:p>
        </p:txBody>
      </p:sp>
      <p:sp>
        <p:nvSpPr>
          <p:cNvPr id="4" name="Footer Placeholder 3"/>
          <p:cNvSpPr>
            <a:spLocks noGrp="1"/>
          </p:cNvSpPr>
          <p:nvPr>
            <p:ph type="ftr" sz="quarter" idx="11"/>
          </p:nvPr>
        </p:nvSpPr>
        <p:spPr/>
        <p:txBody>
          <a:bodyPr/>
          <a:lstStyle/>
          <a:p>
            <a:r>
              <a:rPr lang="en-US"/>
              <a:t>rshp.scot</a:t>
            </a:r>
          </a:p>
        </p:txBody>
      </p:sp>
      <p:sp>
        <p:nvSpPr>
          <p:cNvPr id="5" name="Slide Number Placeholder 4"/>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9C97-0E73-5743-AB91-3CA412E8CD33}" type="datetime1">
              <a:rPr lang="en-GB" smtClean="0"/>
              <a:t>27/06/2019</a:t>
            </a:fld>
            <a:endParaRPr lang="en-US"/>
          </a:p>
        </p:txBody>
      </p:sp>
      <p:sp>
        <p:nvSpPr>
          <p:cNvPr id="3" name="Footer Placeholder 2"/>
          <p:cNvSpPr>
            <a:spLocks noGrp="1"/>
          </p:cNvSpPr>
          <p:nvPr>
            <p:ph type="ftr" sz="quarter" idx="11"/>
          </p:nvPr>
        </p:nvSpPr>
        <p:spPr/>
        <p:txBody>
          <a:bodyPr/>
          <a:lstStyle/>
          <a:p>
            <a:r>
              <a:rPr lang="en-US"/>
              <a:t>rshp.scot</a:t>
            </a:r>
          </a:p>
        </p:txBody>
      </p:sp>
      <p:sp>
        <p:nvSpPr>
          <p:cNvPr id="4" name="Slide Number Placeholder 3"/>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3252E4-20F1-EA48-8DD4-61F9E212110B}" type="datetime1">
              <a:rPr lang="en-GB" smtClean="0"/>
              <a:t>27/06/2019</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9153BB-8561-924D-A6E8-6BB383B31666}" type="datetime1">
              <a:rPr lang="en-GB" smtClean="0"/>
              <a:t>27/06/2019</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7B188-933C-F54B-A7A5-8CEBDC99A23F}" type="datetime1">
              <a:rPr lang="en-GB" smtClean="0"/>
              <a:t>27/06/2019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rshp.scot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C5059-AB0B-AD49-9B4E-EA2F275CAE69}" type="slidenum">
              <a:rPr lang="en-US" smtClean="0"/>
              <a:t>‹#›</a:t>
            </a:fld>
            <a:endParaRPr lang="en-US"/>
          </a:p>
        </p:txBody>
      </p:sp>
    </p:spTree>
    <p:extLst>
      <p:ext uri="{BB962C8B-B14F-4D97-AF65-F5344CB8AC3E}">
        <p14:creationId xmlns:p14="http://schemas.microsoft.com/office/powerpoint/2010/main" val="20309882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fullfact.org/toolki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vimeo.com/251474753"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youtu.be/9HocoOVVUDY"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youtu.be/TcMd468Pqb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childline.org.uk/" TargetMode="External"/><Relationship Id="rId2" Type="http://schemas.openxmlformats.org/officeDocument/2006/relationships/hyperlink" Target="https://www.childnet.com/young-people/secondary"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12111"/>
            <a:ext cx="9144000" cy="1177254"/>
          </a:xfrm>
        </p:spPr>
        <p:txBody>
          <a:bodyPr>
            <a:noAutofit/>
          </a:bodyPr>
          <a:lstStyle/>
          <a:p>
            <a:r>
              <a:rPr lang="en-GB" sz="4400" b="1"/>
              <a:t>Social </a:t>
            </a:r>
            <a:r>
              <a:rPr lang="en-GB" sz="4400" b="1" dirty="0"/>
              <a:t>Media: </a:t>
            </a:r>
            <a:br>
              <a:rPr lang="en-GB" sz="4400" b="1" dirty="0"/>
            </a:br>
            <a:r>
              <a:rPr lang="en-GB" sz="4400" b="1" dirty="0"/>
              <a:t>Fake News/Fake people</a:t>
            </a:r>
          </a:p>
        </p:txBody>
      </p:sp>
      <p:sp>
        <p:nvSpPr>
          <p:cNvPr id="3" name="Subtitle 2"/>
          <p:cNvSpPr>
            <a:spLocks noGrp="1"/>
          </p:cNvSpPr>
          <p:nvPr>
            <p:ph type="subTitle" idx="1"/>
          </p:nvPr>
        </p:nvSpPr>
        <p:spPr>
          <a:xfrm>
            <a:off x="1524000" y="3017520"/>
            <a:ext cx="9144000" cy="2373350"/>
          </a:xfrm>
        </p:spPr>
        <p:txBody>
          <a:bodyPr>
            <a:normAutofit fontScale="92500" lnSpcReduction="20000"/>
          </a:bodyPr>
          <a:lstStyle/>
          <a:p>
            <a:pPr marL="342900" lvl="0" indent="-342900" algn="l">
              <a:buFont typeface="Arial" panose="020B0604020202020204" pitchFamily="34" charset="0"/>
              <a:buChar char="•"/>
            </a:pPr>
            <a:r>
              <a:rPr lang="en-GB" dirty="0"/>
              <a:t>I can discuss my online life.</a:t>
            </a:r>
          </a:p>
          <a:p>
            <a:pPr marL="342900" lvl="0" indent="-342900" algn="l">
              <a:buFont typeface="Arial" panose="020B0604020202020204" pitchFamily="34" charset="0"/>
              <a:buChar char="•"/>
            </a:pPr>
            <a:r>
              <a:rPr lang="en-GB" dirty="0"/>
              <a:t>I understand that my online presence requires me to have strategies for safe use.</a:t>
            </a:r>
          </a:p>
          <a:p>
            <a:pPr marL="342900" lvl="0" indent="-342900" algn="l">
              <a:buFont typeface="Arial" panose="020B0604020202020204" pitchFamily="34" charset="0"/>
              <a:buChar char="•"/>
            </a:pPr>
            <a:r>
              <a:rPr lang="en-GB" dirty="0"/>
              <a:t>I recognise the presence of ‘fake news’ online.</a:t>
            </a:r>
          </a:p>
          <a:p>
            <a:pPr marL="342900" lvl="0" indent="-342900" algn="l">
              <a:buFont typeface="Arial" panose="020B0604020202020204" pitchFamily="34" charset="0"/>
              <a:buChar char="•"/>
            </a:pPr>
            <a:r>
              <a:rPr lang="en-GB" dirty="0"/>
              <a:t>I know that people can present themselves as friends yet become a threat to my safety and wellbeing. </a:t>
            </a:r>
          </a:p>
          <a:p>
            <a:pPr marL="342900" lvl="0" indent="-342900" algn="l">
              <a:buFont typeface="Arial" panose="020B0604020202020204" pitchFamily="34" charset="0"/>
              <a:buChar char="•"/>
            </a:pPr>
            <a:r>
              <a:rPr lang="en-GB" dirty="0"/>
              <a:t>I can identify sources of support.</a:t>
            </a:r>
          </a:p>
          <a:p>
            <a:pPr algn="l"/>
            <a:endParaRPr lang="en-US" dirty="0"/>
          </a:p>
        </p:txBody>
      </p:sp>
      <p:sp>
        <p:nvSpPr>
          <p:cNvPr id="4" name="Footer Placeholder 3"/>
          <p:cNvSpPr>
            <a:spLocks noGrp="1"/>
          </p:cNvSpPr>
          <p:nvPr>
            <p:ph type="ftr" sz="quarter" idx="11"/>
          </p:nvPr>
        </p:nvSpPr>
        <p:spPr/>
        <p:txBody>
          <a:bodyPr/>
          <a:lstStyle/>
          <a:p>
            <a:r>
              <a:rPr lang="en-US" dirty="0" err="1">
                <a:solidFill>
                  <a:schemeClr val="tx1"/>
                </a:solidFill>
              </a:rPr>
              <a:t>rshp.scot</a:t>
            </a:r>
            <a:endParaRPr lang="en-US" dirty="0">
              <a:solidFill>
                <a:schemeClr val="tx1"/>
              </a:solidFill>
            </a:endParaRPr>
          </a:p>
        </p:txBody>
      </p:sp>
    </p:spTree>
    <p:extLst>
      <p:ext uri="{BB962C8B-B14F-4D97-AF65-F5344CB8AC3E}">
        <p14:creationId xmlns:p14="http://schemas.microsoft.com/office/powerpoint/2010/main" val="979449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erson reading a book&#10;&#10;Description automatically generated">
            <a:extLst>
              <a:ext uri="{FF2B5EF4-FFF2-40B4-BE49-F238E27FC236}">
                <a16:creationId xmlns:a16="http://schemas.microsoft.com/office/drawing/2014/main" id="{7A1C9949-8BCC-4508-AE08-94B0B239D96B}"/>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p:cNvSpPr>
            <a:spLocks noGrp="1"/>
          </p:cNvSpPr>
          <p:nvPr>
            <p:ph idx="1"/>
          </p:nvPr>
        </p:nvSpPr>
        <p:spPr>
          <a:xfrm>
            <a:off x="5944659" y="1292207"/>
            <a:ext cx="4977578" cy="3639289"/>
          </a:xfrm>
        </p:spPr>
        <p:txBody>
          <a:bodyPr anchor="ctr">
            <a:normAutofit/>
          </a:bodyPr>
          <a:lstStyle/>
          <a:p>
            <a:pPr marL="0" indent="0">
              <a:buNone/>
            </a:pPr>
            <a:r>
              <a:rPr lang="en-GB" sz="2400" dirty="0">
                <a:solidFill>
                  <a:srgbClr val="000000"/>
                </a:solidFill>
              </a:rPr>
              <a:t>How do you know if something is fake? </a:t>
            </a:r>
          </a:p>
          <a:p>
            <a:pPr marL="0" indent="0">
              <a:buNone/>
            </a:pPr>
            <a:r>
              <a:rPr lang="en-GB" sz="2400" dirty="0">
                <a:solidFill>
                  <a:srgbClr val="000000"/>
                </a:solidFill>
              </a:rPr>
              <a:t>How can you check? </a:t>
            </a:r>
          </a:p>
          <a:p>
            <a:pPr marL="0" indent="0">
              <a:buNone/>
            </a:pPr>
            <a:endParaRPr lang="en-GB" sz="2400" b="1" dirty="0">
              <a:solidFill>
                <a:srgbClr val="000000"/>
              </a:solidFill>
            </a:endParaRPr>
          </a:p>
          <a:p>
            <a:pPr marL="0" indent="0">
              <a:buNone/>
            </a:pPr>
            <a:r>
              <a:rPr lang="en-GB" sz="2400" b="1" dirty="0">
                <a:solidFill>
                  <a:srgbClr val="000000"/>
                </a:solidFill>
              </a:rPr>
              <a:t>How to spot misinformation:</a:t>
            </a:r>
            <a:endParaRPr lang="en-GB" sz="2400" dirty="0">
              <a:solidFill>
                <a:srgbClr val="000000"/>
              </a:solidFill>
            </a:endParaRPr>
          </a:p>
          <a:p>
            <a:pPr marL="0" indent="0">
              <a:buNone/>
            </a:pPr>
            <a:r>
              <a:rPr lang="en-GB" sz="2400" dirty="0">
                <a:solidFill>
                  <a:srgbClr val="000000"/>
                </a:solidFill>
              </a:rPr>
              <a:t>Full Fact Toolkit </a:t>
            </a:r>
            <a:r>
              <a:rPr lang="en-GB" sz="2400" u="sng" dirty="0">
                <a:solidFill>
                  <a:srgbClr val="000000"/>
                </a:solidFill>
                <a:hlinkClick r:id="rId4"/>
              </a:rPr>
              <a:t>https://fullfact.org/toolkit/</a:t>
            </a:r>
            <a:endParaRPr lang="en-GB" sz="2400" dirty="0">
              <a:solidFill>
                <a:srgbClr val="000000"/>
              </a:solidFill>
            </a:endParaRPr>
          </a:p>
        </p:txBody>
      </p:sp>
      <p:sp>
        <p:nvSpPr>
          <p:cNvPr id="4" name="Footer Placeholder 3"/>
          <p:cNvSpPr>
            <a:spLocks noGrp="1"/>
          </p:cNvSpPr>
          <p:nvPr>
            <p:ph type="ftr" sz="quarter" idx="11"/>
          </p:nvPr>
        </p:nvSpPr>
        <p:spPr>
          <a:xfrm>
            <a:off x="5536367" y="6223702"/>
            <a:ext cx="5289562" cy="314067"/>
          </a:xfrm>
        </p:spPr>
        <p:txBody>
          <a:bodyPr>
            <a:normAutofit/>
          </a:bodyPr>
          <a:lstStyle/>
          <a:p>
            <a:pPr algn="r">
              <a:spcAft>
                <a:spcPts val="600"/>
              </a:spcAft>
            </a:pPr>
            <a:r>
              <a:rPr lang="en-US" sz="1100">
                <a:solidFill>
                  <a:srgbClr val="898989"/>
                </a:solidFill>
              </a:rPr>
              <a:t>rshp.scot</a:t>
            </a:r>
          </a:p>
        </p:txBody>
      </p:sp>
    </p:spTree>
    <p:extLst>
      <p:ext uri="{BB962C8B-B14F-4D97-AF65-F5344CB8AC3E}">
        <p14:creationId xmlns:p14="http://schemas.microsoft.com/office/powerpoint/2010/main" val="2990857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82E0B78D-DB4D-45E0-A16D-D340464CE5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9349" y="1676843"/>
            <a:ext cx="3661831" cy="3524512"/>
          </a:xfrm>
          <a:prstGeom prst="rect">
            <a:avLst/>
          </a:prstGeom>
        </p:spPr>
      </p:pic>
      <p:sp>
        <p:nvSpPr>
          <p:cNvPr id="3" name="Content Placeholder 2"/>
          <p:cNvSpPr>
            <a:spLocks noGrp="1"/>
          </p:cNvSpPr>
          <p:nvPr>
            <p:ph idx="1"/>
          </p:nvPr>
        </p:nvSpPr>
        <p:spPr>
          <a:xfrm>
            <a:off x="5848351" y="1238951"/>
            <a:ext cx="4977578" cy="3639289"/>
          </a:xfrm>
        </p:spPr>
        <p:txBody>
          <a:bodyPr anchor="ctr">
            <a:normAutofit/>
          </a:bodyPr>
          <a:lstStyle/>
          <a:p>
            <a:pPr marL="0" indent="0">
              <a:buNone/>
            </a:pPr>
            <a:r>
              <a:rPr lang="en-GB" b="1" dirty="0">
                <a:solidFill>
                  <a:srgbClr val="000000"/>
                </a:solidFill>
              </a:rPr>
              <a:t>Online grooming</a:t>
            </a:r>
            <a:r>
              <a:rPr lang="en-GB" dirty="0">
                <a:solidFill>
                  <a:srgbClr val="000000"/>
                </a:solidFill>
              </a:rPr>
              <a:t> </a:t>
            </a:r>
          </a:p>
          <a:p>
            <a:pPr marL="0" indent="0">
              <a:buNone/>
            </a:pPr>
            <a:r>
              <a:rPr lang="en-GB" i="1" dirty="0"/>
              <a:t>Say No!</a:t>
            </a:r>
            <a:r>
              <a:rPr lang="en-GB" dirty="0"/>
              <a:t> </a:t>
            </a:r>
          </a:p>
          <a:p>
            <a:pPr marL="0" indent="0">
              <a:buNone/>
            </a:pPr>
            <a:r>
              <a:rPr lang="en-GB" dirty="0"/>
              <a:t>(duration 10 minutes 39) </a:t>
            </a:r>
            <a:r>
              <a:rPr lang="en-GB" u="sng" dirty="0">
                <a:hlinkClick r:id="rId4"/>
              </a:rPr>
              <a:t>https://vimeo.com/251474753</a:t>
            </a:r>
            <a:endParaRPr lang="en-GB" b="1" dirty="0">
              <a:solidFill>
                <a:srgbClr val="000000"/>
              </a:solidFill>
            </a:endParaRPr>
          </a:p>
        </p:txBody>
      </p:sp>
      <p:sp>
        <p:nvSpPr>
          <p:cNvPr id="4" name="Footer Placeholder 3"/>
          <p:cNvSpPr>
            <a:spLocks noGrp="1"/>
          </p:cNvSpPr>
          <p:nvPr>
            <p:ph type="ftr" sz="quarter" idx="11"/>
          </p:nvPr>
        </p:nvSpPr>
        <p:spPr>
          <a:xfrm>
            <a:off x="5536367" y="6223702"/>
            <a:ext cx="5289562" cy="314067"/>
          </a:xfrm>
        </p:spPr>
        <p:txBody>
          <a:bodyPr>
            <a:normAutofit/>
          </a:bodyPr>
          <a:lstStyle/>
          <a:p>
            <a:pPr algn="r">
              <a:spcAft>
                <a:spcPts val="600"/>
              </a:spcAft>
            </a:pPr>
            <a:r>
              <a:rPr lang="en-US" sz="1100">
                <a:solidFill>
                  <a:srgbClr val="898989"/>
                </a:solidFill>
              </a:rPr>
              <a:t>rshp.scot</a:t>
            </a:r>
          </a:p>
        </p:txBody>
      </p:sp>
    </p:spTree>
    <p:extLst>
      <p:ext uri="{BB962C8B-B14F-4D97-AF65-F5344CB8AC3E}">
        <p14:creationId xmlns:p14="http://schemas.microsoft.com/office/powerpoint/2010/main" val="32641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841" y="863913"/>
            <a:ext cx="6095518" cy="4662881"/>
          </a:xfrm>
        </p:spPr>
        <p:txBody>
          <a:bodyPr>
            <a:normAutofit/>
          </a:bodyPr>
          <a:lstStyle/>
          <a:p>
            <a:pPr marL="0" indent="0">
              <a:buNone/>
            </a:pPr>
            <a:r>
              <a:rPr lang="en-GB" sz="2400" b="1" dirty="0"/>
              <a:t>Online grooming</a:t>
            </a:r>
            <a:r>
              <a:rPr lang="en-GB" sz="2400" dirty="0"/>
              <a:t> </a:t>
            </a:r>
            <a:endParaRPr lang="en-GB" sz="2400" b="1" dirty="0"/>
          </a:p>
          <a:p>
            <a:pPr marL="0" indent="0">
              <a:buNone/>
            </a:pPr>
            <a:r>
              <a:rPr lang="en-GB" sz="2400" dirty="0"/>
              <a:t>Grooming is when someone builds an online relationship with a young person and tricks them into doing something sexual. This could be sexual conversations online or by text, sending naked images or videos, doing something sexual live on webcam or meeting up in person. If you send someone sexual photos or videos of yourself, you lose control over what happens to them. If this happens it’s never too late to put a stop to it. Speak to an adult you trust.</a:t>
            </a:r>
            <a:r>
              <a:rPr lang="en-GB" sz="2400" i="1" dirty="0"/>
              <a:t> </a:t>
            </a:r>
            <a:r>
              <a:rPr lang="en-GB" sz="2400" dirty="0"/>
              <a:t>Or contact ChildLine’s confidential help service. </a:t>
            </a:r>
          </a:p>
        </p:txBody>
      </p:sp>
      <p:sp>
        <p:nvSpPr>
          <p:cNvPr id="4" name="Footer Placeholder 3"/>
          <p:cNvSpPr>
            <a:spLocks noGrp="1"/>
          </p:cNvSpPr>
          <p:nvPr>
            <p:ph type="ftr" sz="quarter" idx="11"/>
          </p:nvPr>
        </p:nvSpPr>
        <p:spPr/>
        <p:txBody>
          <a:bodyPr/>
          <a:lstStyle/>
          <a:p>
            <a:r>
              <a:rPr lang="en-US"/>
              <a:t>rshp.scot</a:t>
            </a:r>
          </a:p>
        </p:txBody>
      </p:sp>
      <p:pic>
        <p:nvPicPr>
          <p:cNvPr id="5" name="Picture 4">
            <a:extLst>
              <a:ext uri="{FF2B5EF4-FFF2-40B4-BE49-F238E27FC236}">
                <a16:creationId xmlns:a16="http://schemas.microsoft.com/office/drawing/2014/main" id="{8ACB978A-E0CC-844D-A465-49DCFBDFF2F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62255" y="-136525"/>
            <a:ext cx="6858000" cy="6858000"/>
          </a:xfrm>
          <a:prstGeom prst="rect">
            <a:avLst/>
          </a:prstGeom>
        </p:spPr>
      </p:pic>
    </p:spTree>
    <p:extLst>
      <p:ext uri="{BB962C8B-B14F-4D97-AF65-F5344CB8AC3E}">
        <p14:creationId xmlns:p14="http://schemas.microsoft.com/office/powerpoint/2010/main" val="1790438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667D5D3-D893-5640-84EA-8B6C0287CB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2632" y="803049"/>
            <a:ext cx="2470743" cy="2470743"/>
          </a:xfrm>
          <a:prstGeom prst="rect">
            <a:avLst/>
          </a:prstGeom>
          <a:effectLst/>
        </p:spPr>
      </p:pic>
      <p:pic>
        <p:nvPicPr>
          <p:cNvPr id="5" name="Picture 4">
            <a:extLst>
              <a:ext uri="{FF2B5EF4-FFF2-40B4-BE49-F238E27FC236}">
                <a16:creationId xmlns:a16="http://schemas.microsoft.com/office/drawing/2014/main" id="{99304A68-B4BD-47DC-AB92-52C1565E02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1302" y="3461344"/>
            <a:ext cx="2533402" cy="2438400"/>
          </a:xfrm>
          <a:prstGeom prst="rect">
            <a:avLst/>
          </a:prstGeom>
        </p:spPr>
      </p:pic>
      <p:sp>
        <p:nvSpPr>
          <p:cNvPr id="3" name="Content Placeholder 2"/>
          <p:cNvSpPr>
            <a:spLocks noGrp="1"/>
          </p:cNvSpPr>
          <p:nvPr>
            <p:ph idx="1"/>
          </p:nvPr>
        </p:nvSpPr>
        <p:spPr>
          <a:xfrm>
            <a:off x="5022612" y="1568634"/>
            <a:ext cx="6422848" cy="3785419"/>
          </a:xfrm>
        </p:spPr>
        <p:txBody>
          <a:bodyPr>
            <a:normAutofit/>
          </a:bodyPr>
          <a:lstStyle/>
          <a:p>
            <a:pPr marL="0" indent="0">
              <a:buNone/>
            </a:pPr>
            <a:r>
              <a:rPr lang="en-GB" sz="2400" b="1" dirty="0"/>
              <a:t>Building confidence after online bullying </a:t>
            </a:r>
          </a:p>
          <a:p>
            <a:pPr marL="0" indent="0">
              <a:buNone/>
            </a:pPr>
            <a:r>
              <a:rPr lang="en-GB" sz="2400" b="1" u="sng" dirty="0">
                <a:hlinkClick r:id="rId4"/>
              </a:rPr>
              <a:t>https://youtu.be/9HocoOVVUDY</a:t>
            </a:r>
            <a:r>
              <a:rPr lang="en-GB" sz="2400" b="1" dirty="0"/>
              <a:t> </a:t>
            </a:r>
          </a:p>
          <a:p>
            <a:pPr marL="0" indent="0">
              <a:buNone/>
            </a:pPr>
            <a:r>
              <a:rPr lang="en-GB" sz="2400" b="1" dirty="0"/>
              <a:t>(Duration: 2 minutes 52 seconds) </a:t>
            </a:r>
          </a:p>
        </p:txBody>
      </p:sp>
      <p:sp>
        <p:nvSpPr>
          <p:cNvPr id="4" name="Footer Placeholder 3"/>
          <p:cNvSpPr>
            <a:spLocks noGrp="1"/>
          </p:cNvSpPr>
          <p:nvPr>
            <p:ph type="ftr" sz="quarter" idx="11"/>
          </p:nvPr>
        </p:nvSpPr>
        <p:spPr>
          <a:xfrm>
            <a:off x="5097781" y="6355080"/>
            <a:ext cx="6441946" cy="365125"/>
          </a:xfrm>
        </p:spPr>
        <p:txBody>
          <a:bodyPr>
            <a:normAutofit/>
          </a:bodyPr>
          <a:lstStyle/>
          <a:p>
            <a:pPr algn="r">
              <a:spcAft>
                <a:spcPts val="600"/>
              </a:spcAft>
            </a:pPr>
            <a:r>
              <a:rPr lang="en-US"/>
              <a:t>rshp.scot</a:t>
            </a:r>
          </a:p>
        </p:txBody>
      </p:sp>
    </p:spTree>
    <p:extLst>
      <p:ext uri="{BB962C8B-B14F-4D97-AF65-F5344CB8AC3E}">
        <p14:creationId xmlns:p14="http://schemas.microsoft.com/office/powerpoint/2010/main" val="2227378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Oval 11">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44718" y="4551037"/>
            <a:ext cx="10651941" cy="1509935"/>
          </a:xfrm>
        </p:spPr>
        <p:txBody>
          <a:bodyPr anchor="ctr">
            <a:noAutofit/>
          </a:bodyPr>
          <a:lstStyle/>
          <a:p>
            <a:pPr marL="0" indent="0">
              <a:buNone/>
            </a:pPr>
            <a:r>
              <a:rPr lang="en-GB" sz="2400" dirty="0">
                <a:solidFill>
                  <a:srgbClr val="000000"/>
                </a:solidFill>
              </a:rPr>
              <a:t>Work with a partner and think of </a:t>
            </a:r>
            <a:r>
              <a:rPr lang="en-GB" sz="2400" b="1" dirty="0">
                <a:solidFill>
                  <a:srgbClr val="000000"/>
                </a:solidFill>
              </a:rPr>
              <a:t>5 things you wish you had known about being online when you were younger</a:t>
            </a:r>
            <a:r>
              <a:rPr lang="en-GB" sz="2400" dirty="0">
                <a:solidFill>
                  <a:srgbClr val="000000"/>
                </a:solidFill>
              </a:rPr>
              <a:t>. </a:t>
            </a:r>
          </a:p>
          <a:p>
            <a:pPr marL="0" indent="0">
              <a:buNone/>
            </a:pPr>
            <a:r>
              <a:rPr lang="en-GB" sz="2400" dirty="0">
                <a:solidFill>
                  <a:srgbClr val="000000"/>
                </a:solidFill>
              </a:rPr>
              <a:t>Then </a:t>
            </a:r>
            <a:r>
              <a:rPr lang="en-GB" sz="2400" b="1" dirty="0">
                <a:solidFill>
                  <a:srgbClr val="000000"/>
                </a:solidFill>
              </a:rPr>
              <a:t>5 bits of advice you would give yourself now about living the best online life. </a:t>
            </a:r>
          </a:p>
        </p:txBody>
      </p:sp>
      <p:pic>
        <p:nvPicPr>
          <p:cNvPr id="4" name="Picture 3" descr="A picture containing clipart&#10;&#10;Description automatically generated">
            <a:extLst>
              <a:ext uri="{FF2B5EF4-FFF2-40B4-BE49-F238E27FC236}">
                <a16:creationId xmlns:a16="http://schemas.microsoft.com/office/drawing/2014/main" id="{CE35C009-0359-482C-B7F4-A50504949F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3485" y="0"/>
            <a:ext cx="11865030" cy="4630256"/>
          </a:xfrm>
          <a:prstGeom prst="rect">
            <a:avLst/>
          </a:prstGeom>
        </p:spPr>
      </p:pic>
    </p:spTree>
    <p:extLst>
      <p:ext uri="{BB962C8B-B14F-4D97-AF65-F5344CB8AC3E}">
        <p14:creationId xmlns:p14="http://schemas.microsoft.com/office/powerpoint/2010/main" val="2706134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82E0B78D-DB4D-45E0-A16D-D340464CE5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9349" y="1676843"/>
            <a:ext cx="3661831" cy="3524512"/>
          </a:xfrm>
          <a:prstGeom prst="rect">
            <a:avLst/>
          </a:prstGeom>
        </p:spPr>
      </p:pic>
      <p:sp>
        <p:nvSpPr>
          <p:cNvPr id="3" name="Content Placeholder 2"/>
          <p:cNvSpPr>
            <a:spLocks noGrp="1"/>
          </p:cNvSpPr>
          <p:nvPr>
            <p:ph idx="1"/>
          </p:nvPr>
        </p:nvSpPr>
        <p:spPr>
          <a:xfrm>
            <a:off x="6090574" y="1149063"/>
            <a:ext cx="4977578" cy="3639289"/>
          </a:xfrm>
        </p:spPr>
        <p:txBody>
          <a:bodyPr anchor="ctr">
            <a:normAutofit/>
          </a:bodyPr>
          <a:lstStyle/>
          <a:p>
            <a:pPr marL="0" indent="0">
              <a:buNone/>
            </a:pPr>
            <a:r>
              <a:rPr lang="en-GB" sz="2400" b="1" dirty="0">
                <a:solidFill>
                  <a:srgbClr val="000000"/>
                </a:solidFill>
              </a:rPr>
              <a:t>Online grooming</a:t>
            </a:r>
            <a:r>
              <a:rPr lang="en-GB" sz="2400" dirty="0">
                <a:solidFill>
                  <a:srgbClr val="000000"/>
                </a:solidFill>
              </a:rPr>
              <a:t> </a:t>
            </a:r>
            <a:endParaRPr lang="en-GB" sz="2400" b="1" dirty="0">
              <a:solidFill>
                <a:srgbClr val="000000"/>
              </a:solidFill>
            </a:endParaRPr>
          </a:p>
          <a:p>
            <a:pPr marL="0" indent="0">
              <a:buNone/>
            </a:pPr>
            <a:r>
              <a:rPr lang="en-GB" sz="2400" b="1" dirty="0">
                <a:solidFill>
                  <a:srgbClr val="000000"/>
                </a:solidFill>
              </a:rPr>
              <a:t>Listen to your selfie </a:t>
            </a:r>
            <a:r>
              <a:rPr lang="en-GB" sz="2400" b="1" u="sng" dirty="0">
                <a:solidFill>
                  <a:srgbClr val="000000"/>
                </a:solidFill>
                <a:hlinkClick r:id="rId4"/>
              </a:rPr>
              <a:t>https://youtu.be/TcMd468Pqbs</a:t>
            </a:r>
            <a:r>
              <a:rPr lang="en-GB" sz="2400" b="1" dirty="0">
                <a:solidFill>
                  <a:srgbClr val="000000"/>
                </a:solidFill>
              </a:rPr>
              <a:t> </a:t>
            </a:r>
          </a:p>
          <a:p>
            <a:pPr marL="0" indent="0">
              <a:buNone/>
            </a:pPr>
            <a:r>
              <a:rPr lang="en-GB" sz="2400" dirty="0">
                <a:solidFill>
                  <a:srgbClr val="000000"/>
                </a:solidFill>
              </a:rPr>
              <a:t>(3 minutes 16 seconds)</a:t>
            </a:r>
          </a:p>
        </p:txBody>
      </p:sp>
      <p:sp>
        <p:nvSpPr>
          <p:cNvPr id="4" name="Footer Placeholder 3"/>
          <p:cNvSpPr>
            <a:spLocks noGrp="1"/>
          </p:cNvSpPr>
          <p:nvPr>
            <p:ph type="ftr" sz="quarter" idx="11"/>
          </p:nvPr>
        </p:nvSpPr>
        <p:spPr>
          <a:xfrm>
            <a:off x="5536367" y="6223702"/>
            <a:ext cx="5289562" cy="314067"/>
          </a:xfrm>
        </p:spPr>
        <p:txBody>
          <a:bodyPr>
            <a:normAutofit/>
          </a:bodyPr>
          <a:lstStyle/>
          <a:p>
            <a:pPr algn="r">
              <a:spcAft>
                <a:spcPts val="600"/>
              </a:spcAft>
            </a:pPr>
            <a:r>
              <a:rPr lang="en-US" sz="1100">
                <a:solidFill>
                  <a:srgbClr val="898989"/>
                </a:solidFill>
              </a:rPr>
              <a:t>rshp.scot</a:t>
            </a:r>
          </a:p>
        </p:txBody>
      </p:sp>
    </p:spTree>
    <p:extLst>
      <p:ext uri="{BB962C8B-B14F-4D97-AF65-F5344CB8AC3E}">
        <p14:creationId xmlns:p14="http://schemas.microsoft.com/office/powerpoint/2010/main" val="3398625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685437" y="1448122"/>
            <a:ext cx="5127029" cy="37854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2400" b="1" dirty="0"/>
              <a:t>Information and advice:</a:t>
            </a:r>
          </a:p>
          <a:p>
            <a:pPr marL="0" indent="0">
              <a:buNone/>
            </a:pPr>
            <a:r>
              <a:rPr lang="en-GB" sz="2400" u="sng" dirty="0">
                <a:hlinkClick r:id="rId2"/>
              </a:rPr>
              <a:t>https://www.childnet.com/young-people/secondary</a:t>
            </a:r>
            <a:r>
              <a:rPr lang="en-GB" sz="2400" dirty="0"/>
              <a:t> </a:t>
            </a:r>
          </a:p>
          <a:p>
            <a:pPr marL="0" indent="0">
              <a:buNone/>
            </a:pPr>
            <a:r>
              <a:rPr lang="en-US" sz="2400" b="1" dirty="0"/>
              <a:t>ChildLine</a:t>
            </a:r>
            <a:endParaRPr lang="en-US" sz="2400" dirty="0"/>
          </a:p>
          <a:p>
            <a:pPr marL="0" lvl="0" indent="0">
              <a:buNone/>
            </a:pPr>
            <a:r>
              <a:rPr lang="en-US" sz="2400" dirty="0">
                <a:hlinkClick r:id="rId3" tooltip="www.childline.org.uk"/>
              </a:rPr>
              <a:t>www.childline.org.uk</a:t>
            </a:r>
            <a:endParaRPr lang="en-US" sz="2400" dirty="0"/>
          </a:p>
          <a:p>
            <a:pPr lvl="0">
              <a:buFont typeface="Arial" panose="020B0604020202020204" pitchFamily="34" charset="0"/>
              <a:buChar char="•"/>
            </a:pPr>
            <a:r>
              <a:rPr lang="en-US" sz="2400" dirty="0"/>
              <a:t>If you're under 19 you can confidentially call, email or chat online about any problem big or small</a:t>
            </a:r>
          </a:p>
          <a:p>
            <a:pPr lvl="0">
              <a:buFont typeface="Arial" panose="020B0604020202020204" pitchFamily="34" charset="0"/>
              <a:buChar char="•"/>
            </a:pPr>
            <a:r>
              <a:rPr lang="en-US" sz="2400" dirty="0"/>
              <a:t>Chat 1:1 with an online advisor  </a:t>
            </a:r>
          </a:p>
        </p:txBody>
      </p:sp>
      <p:pic>
        <p:nvPicPr>
          <p:cNvPr id="5" name="Picture 4" descr="A close up of a logo&#10;&#10;Description automatically generated">
            <a:extLst>
              <a:ext uri="{FF2B5EF4-FFF2-40B4-BE49-F238E27FC236}">
                <a16:creationId xmlns:a16="http://schemas.microsoft.com/office/drawing/2014/main" id="{C02E50AA-E9E1-41C5-A3D1-827367D2DF4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79536" y="753205"/>
            <a:ext cx="4906440" cy="5010748"/>
          </a:xfrm>
          <a:prstGeom prst="rect">
            <a:avLst/>
          </a:prstGeom>
          <a:effectLst/>
        </p:spPr>
      </p:pic>
      <p:sp>
        <p:nvSpPr>
          <p:cNvPr id="4" name="Footer Placeholder 3"/>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rshp.scot</a:t>
            </a:r>
          </a:p>
        </p:txBody>
      </p:sp>
    </p:spTree>
    <p:extLst>
      <p:ext uri="{BB962C8B-B14F-4D97-AF65-F5344CB8AC3E}">
        <p14:creationId xmlns:p14="http://schemas.microsoft.com/office/powerpoint/2010/main" val="568457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2F102104-0F73-4C52-9E3C-618B290BAC4F}"/>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p:cNvSpPr>
            <a:spLocks noGrp="1"/>
          </p:cNvSpPr>
          <p:nvPr>
            <p:ph idx="1"/>
          </p:nvPr>
        </p:nvSpPr>
        <p:spPr>
          <a:xfrm>
            <a:off x="5986879" y="1559182"/>
            <a:ext cx="4977578" cy="3639289"/>
          </a:xfrm>
        </p:spPr>
        <p:txBody>
          <a:bodyPr anchor="ctr">
            <a:normAutofit/>
          </a:bodyPr>
          <a:lstStyle/>
          <a:p>
            <a:pPr marL="0" indent="0">
              <a:buNone/>
            </a:pPr>
            <a:r>
              <a:rPr lang="en-GB" sz="2400" dirty="0">
                <a:solidFill>
                  <a:srgbClr val="000000"/>
                </a:solidFill>
              </a:rPr>
              <a:t>Question: </a:t>
            </a:r>
          </a:p>
          <a:p>
            <a:pPr marL="0" indent="0">
              <a:buNone/>
            </a:pPr>
            <a:r>
              <a:rPr lang="en-GB" sz="2400" b="1" dirty="0">
                <a:solidFill>
                  <a:srgbClr val="000000"/>
                </a:solidFill>
              </a:rPr>
              <a:t>How many hours a week do you spend online?</a:t>
            </a:r>
          </a:p>
          <a:p>
            <a:pPr marL="457200" indent="-457200">
              <a:buFont typeface="+mj-lt"/>
              <a:buAutoNum type="alphaLcParenR"/>
            </a:pPr>
            <a:r>
              <a:rPr lang="en-GB" sz="2400" dirty="0">
                <a:solidFill>
                  <a:srgbClr val="000000"/>
                </a:solidFill>
              </a:rPr>
              <a:t>Less than 10 hours</a:t>
            </a:r>
          </a:p>
          <a:p>
            <a:pPr marL="457200" indent="-457200">
              <a:buFont typeface="+mj-lt"/>
              <a:buAutoNum type="alphaLcParenR"/>
            </a:pPr>
            <a:r>
              <a:rPr lang="en-GB" sz="2400" dirty="0">
                <a:solidFill>
                  <a:srgbClr val="000000"/>
                </a:solidFill>
              </a:rPr>
              <a:t>Between 10 and 30 hours</a:t>
            </a:r>
          </a:p>
          <a:p>
            <a:pPr marL="457200" indent="-457200">
              <a:buFont typeface="+mj-lt"/>
              <a:buAutoNum type="alphaLcParenR"/>
            </a:pPr>
            <a:r>
              <a:rPr lang="en-GB" sz="2400" dirty="0">
                <a:solidFill>
                  <a:srgbClr val="000000"/>
                </a:solidFill>
              </a:rPr>
              <a:t>More than 30 hours</a:t>
            </a:r>
          </a:p>
          <a:p>
            <a:endParaRPr lang="en-GB" sz="2400" dirty="0">
              <a:solidFill>
                <a:srgbClr val="000000"/>
              </a:solidFill>
            </a:endParaRPr>
          </a:p>
        </p:txBody>
      </p:sp>
      <p:sp>
        <p:nvSpPr>
          <p:cNvPr id="4" name="Footer Placeholder 3"/>
          <p:cNvSpPr>
            <a:spLocks noGrp="1"/>
          </p:cNvSpPr>
          <p:nvPr>
            <p:ph type="ftr" sz="quarter" idx="11"/>
          </p:nvPr>
        </p:nvSpPr>
        <p:spPr>
          <a:xfrm>
            <a:off x="5536367" y="6223702"/>
            <a:ext cx="5289562" cy="314067"/>
          </a:xfrm>
        </p:spPr>
        <p:txBody>
          <a:bodyPr>
            <a:normAutofit/>
          </a:bodyPr>
          <a:lstStyle/>
          <a:p>
            <a:pPr algn="r">
              <a:spcAft>
                <a:spcPts val="600"/>
              </a:spcAft>
            </a:pPr>
            <a:r>
              <a:rPr lang="en-US" sz="1100">
                <a:solidFill>
                  <a:srgbClr val="898989"/>
                </a:solidFill>
              </a:rPr>
              <a:t>rshp.scot</a:t>
            </a:r>
          </a:p>
        </p:txBody>
      </p:sp>
    </p:spTree>
    <p:extLst>
      <p:ext uri="{BB962C8B-B14F-4D97-AF65-F5344CB8AC3E}">
        <p14:creationId xmlns:p14="http://schemas.microsoft.com/office/powerpoint/2010/main" val="4270779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2F102104-0F73-4C52-9E3C-618B290BAC4F}"/>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p:cNvSpPr>
            <a:spLocks noGrp="1"/>
          </p:cNvSpPr>
          <p:nvPr>
            <p:ph idx="1"/>
          </p:nvPr>
        </p:nvSpPr>
        <p:spPr>
          <a:xfrm>
            <a:off x="5986879" y="738619"/>
            <a:ext cx="4977578" cy="3639289"/>
          </a:xfrm>
        </p:spPr>
        <p:txBody>
          <a:bodyPr anchor="ctr">
            <a:normAutofit/>
          </a:bodyPr>
          <a:lstStyle/>
          <a:p>
            <a:pPr marL="0" indent="0">
              <a:buNone/>
            </a:pPr>
            <a:r>
              <a:rPr lang="en-GB" sz="2400" b="1" dirty="0">
                <a:solidFill>
                  <a:srgbClr val="000000"/>
                </a:solidFill>
              </a:rPr>
              <a:t>Talking points</a:t>
            </a:r>
            <a:endParaRPr lang="en-GB" sz="2400" dirty="0">
              <a:solidFill>
                <a:srgbClr val="000000"/>
              </a:solidFill>
            </a:endParaRPr>
          </a:p>
          <a:p>
            <a:pPr marL="0" lvl="0" indent="0">
              <a:buNone/>
            </a:pPr>
            <a:r>
              <a:rPr lang="en-GB" sz="2400" dirty="0">
                <a:solidFill>
                  <a:srgbClr val="000000"/>
                </a:solidFill>
              </a:rPr>
              <a:t>It is reported that teenagers can spend more than 30 hours a week online.</a:t>
            </a:r>
          </a:p>
          <a:p>
            <a:pPr marL="0" indent="0">
              <a:buNone/>
            </a:pPr>
            <a:endParaRPr lang="en-GB" sz="2400" b="1" dirty="0">
              <a:solidFill>
                <a:srgbClr val="000000"/>
              </a:solidFill>
            </a:endParaRPr>
          </a:p>
        </p:txBody>
      </p:sp>
      <p:sp>
        <p:nvSpPr>
          <p:cNvPr id="4" name="Footer Placeholder 3"/>
          <p:cNvSpPr>
            <a:spLocks noGrp="1"/>
          </p:cNvSpPr>
          <p:nvPr>
            <p:ph type="ftr" sz="quarter" idx="11"/>
          </p:nvPr>
        </p:nvSpPr>
        <p:spPr>
          <a:xfrm>
            <a:off x="5536367" y="6223702"/>
            <a:ext cx="5289562" cy="314067"/>
          </a:xfrm>
        </p:spPr>
        <p:txBody>
          <a:bodyPr>
            <a:normAutofit/>
          </a:bodyPr>
          <a:lstStyle/>
          <a:p>
            <a:pPr algn="r">
              <a:spcAft>
                <a:spcPts val="600"/>
              </a:spcAft>
            </a:pPr>
            <a:r>
              <a:rPr lang="en-US" sz="1100">
                <a:solidFill>
                  <a:srgbClr val="898989"/>
                </a:solidFill>
              </a:rPr>
              <a:t>rshp.scot</a:t>
            </a:r>
          </a:p>
        </p:txBody>
      </p:sp>
    </p:spTree>
    <p:extLst>
      <p:ext uri="{BB962C8B-B14F-4D97-AF65-F5344CB8AC3E}">
        <p14:creationId xmlns:p14="http://schemas.microsoft.com/office/powerpoint/2010/main" val="2727509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15FCCE08-8CDF-4587-BA7F-D57D7D57A4B7}"/>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b="-2"/>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p:cNvSpPr>
            <a:spLocks noGrp="1"/>
          </p:cNvSpPr>
          <p:nvPr>
            <p:ph idx="1"/>
          </p:nvPr>
        </p:nvSpPr>
        <p:spPr>
          <a:xfrm>
            <a:off x="6024586" y="1238951"/>
            <a:ext cx="4977578" cy="3639289"/>
          </a:xfrm>
        </p:spPr>
        <p:txBody>
          <a:bodyPr anchor="ctr">
            <a:normAutofit/>
          </a:bodyPr>
          <a:lstStyle/>
          <a:p>
            <a:pPr marL="0" indent="0">
              <a:buNone/>
            </a:pPr>
            <a:r>
              <a:rPr lang="en-GB" sz="2400" dirty="0">
                <a:solidFill>
                  <a:srgbClr val="000000"/>
                </a:solidFill>
              </a:rPr>
              <a:t>Question:</a:t>
            </a:r>
          </a:p>
          <a:p>
            <a:pPr marL="0" indent="0">
              <a:buNone/>
            </a:pPr>
            <a:r>
              <a:rPr lang="en-GB" sz="2400" b="1" dirty="0">
                <a:solidFill>
                  <a:srgbClr val="000000"/>
                </a:solidFill>
              </a:rPr>
              <a:t>But what percentage of UK 15-year-olds are online more than 6 hours a day?</a:t>
            </a:r>
          </a:p>
          <a:p>
            <a:pPr marL="457200" indent="-457200">
              <a:buFont typeface="+mj-lt"/>
              <a:buAutoNum type="alphaLcParenR"/>
            </a:pPr>
            <a:r>
              <a:rPr lang="en-GB" sz="2400" dirty="0">
                <a:solidFill>
                  <a:srgbClr val="000000"/>
                </a:solidFill>
              </a:rPr>
              <a:t>20%</a:t>
            </a:r>
          </a:p>
          <a:p>
            <a:pPr marL="457200" indent="-457200">
              <a:buFont typeface="+mj-lt"/>
              <a:buAutoNum type="alphaLcParenR"/>
            </a:pPr>
            <a:r>
              <a:rPr lang="en-GB" sz="2400" dirty="0">
                <a:solidFill>
                  <a:srgbClr val="000000"/>
                </a:solidFill>
              </a:rPr>
              <a:t>33%</a:t>
            </a:r>
          </a:p>
          <a:p>
            <a:pPr marL="457200" indent="-457200">
              <a:buFont typeface="+mj-lt"/>
              <a:buAutoNum type="alphaLcParenR"/>
            </a:pPr>
            <a:r>
              <a:rPr lang="en-GB" sz="2400" dirty="0">
                <a:solidFill>
                  <a:srgbClr val="000000"/>
                </a:solidFill>
              </a:rPr>
              <a:t>50%</a:t>
            </a:r>
          </a:p>
          <a:p>
            <a:pPr marL="457200" indent="-457200">
              <a:buFont typeface="+mj-lt"/>
              <a:buAutoNum type="alphaLcParenR"/>
            </a:pPr>
            <a:endParaRPr lang="en-GB" sz="2400" b="1" dirty="0">
              <a:solidFill>
                <a:srgbClr val="000000"/>
              </a:solidFill>
            </a:endParaRPr>
          </a:p>
        </p:txBody>
      </p:sp>
      <p:sp>
        <p:nvSpPr>
          <p:cNvPr id="4" name="Footer Placeholder 3"/>
          <p:cNvSpPr>
            <a:spLocks noGrp="1"/>
          </p:cNvSpPr>
          <p:nvPr>
            <p:ph type="ftr" sz="quarter" idx="11"/>
          </p:nvPr>
        </p:nvSpPr>
        <p:spPr>
          <a:xfrm>
            <a:off x="5536367" y="6223702"/>
            <a:ext cx="5289562" cy="314067"/>
          </a:xfrm>
        </p:spPr>
        <p:txBody>
          <a:bodyPr>
            <a:normAutofit/>
          </a:bodyPr>
          <a:lstStyle/>
          <a:p>
            <a:pPr algn="r">
              <a:spcAft>
                <a:spcPts val="600"/>
              </a:spcAft>
            </a:pPr>
            <a:r>
              <a:rPr lang="en-US" sz="1100">
                <a:solidFill>
                  <a:srgbClr val="898989"/>
                </a:solidFill>
              </a:rPr>
              <a:t>rshp.scot</a:t>
            </a:r>
          </a:p>
        </p:txBody>
      </p:sp>
    </p:spTree>
    <p:extLst>
      <p:ext uri="{BB962C8B-B14F-4D97-AF65-F5344CB8AC3E}">
        <p14:creationId xmlns:p14="http://schemas.microsoft.com/office/powerpoint/2010/main" val="1108331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15FCCE08-8CDF-4587-BA7F-D57D7D57A4B7}"/>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b="-2"/>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p:cNvSpPr>
            <a:spLocks noGrp="1"/>
          </p:cNvSpPr>
          <p:nvPr>
            <p:ph idx="1"/>
          </p:nvPr>
        </p:nvSpPr>
        <p:spPr>
          <a:xfrm>
            <a:off x="6024586" y="1238951"/>
            <a:ext cx="4977578" cy="3639289"/>
          </a:xfrm>
        </p:spPr>
        <p:txBody>
          <a:bodyPr anchor="ctr">
            <a:normAutofit/>
          </a:bodyPr>
          <a:lstStyle/>
          <a:p>
            <a:pPr marL="0" indent="0">
              <a:buNone/>
            </a:pPr>
            <a:r>
              <a:rPr lang="en-GB" sz="2400" b="1" dirty="0">
                <a:solidFill>
                  <a:srgbClr val="000000"/>
                </a:solidFill>
              </a:rPr>
              <a:t>Talking points</a:t>
            </a:r>
            <a:endParaRPr lang="en-GB" sz="2400" dirty="0">
              <a:solidFill>
                <a:srgbClr val="000000"/>
              </a:solidFill>
            </a:endParaRPr>
          </a:p>
          <a:p>
            <a:pPr marL="0" indent="0">
              <a:buNone/>
            </a:pPr>
            <a:r>
              <a:rPr lang="en-GB" sz="2400" dirty="0">
                <a:solidFill>
                  <a:srgbClr val="000000"/>
                </a:solidFill>
              </a:rPr>
              <a:t>A third of UK 15-year-olds can be classed as ‘extreme internet users’ (6+ hours of use a day) much higher than other European countries.</a:t>
            </a:r>
          </a:p>
          <a:p>
            <a:pPr marL="0" indent="0">
              <a:buNone/>
            </a:pPr>
            <a:endParaRPr lang="en-GB" sz="2400" b="1" dirty="0">
              <a:solidFill>
                <a:srgbClr val="000000"/>
              </a:solidFill>
            </a:endParaRPr>
          </a:p>
        </p:txBody>
      </p:sp>
      <p:sp>
        <p:nvSpPr>
          <p:cNvPr id="4" name="Footer Placeholder 3"/>
          <p:cNvSpPr>
            <a:spLocks noGrp="1"/>
          </p:cNvSpPr>
          <p:nvPr>
            <p:ph type="ftr" sz="quarter" idx="11"/>
          </p:nvPr>
        </p:nvSpPr>
        <p:spPr>
          <a:xfrm>
            <a:off x="5536367" y="6223702"/>
            <a:ext cx="5289562" cy="314067"/>
          </a:xfrm>
        </p:spPr>
        <p:txBody>
          <a:bodyPr>
            <a:normAutofit/>
          </a:bodyPr>
          <a:lstStyle/>
          <a:p>
            <a:pPr algn="r">
              <a:spcAft>
                <a:spcPts val="600"/>
              </a:spcAft>
            </a:pPr>
            <a:r>
              <a:rPr lang="en-US" sz="1100">
                <a:solidFill>
                  <a:srgbClr val="898989"/>
                </a:solidFill>
              </a:rPr>
              <a:t>rshp.scot</a:t>
            </a:r>
          </a:p>
        </p:txBody>
      </p:sp>
    </p:spTree>
    <p:extLst>
      <p:ext uri="{BB962C8B-B14F-4D97-AF65-F5344CB8AC3E}">
        <p14:creationId xmlns:p14="http://schemas.microsoft.com/office/powerpoint/2010/main" val="341631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 hand holding a cell phone&#10;&#10;Description automatically generated">
            <a:extLst>
              <a:ext uri="{FF2B5EF4-FFF2-40B4-BE49-F238E27FC236}">
                <a16:creationId xmlns:a16="http://schemas.microsoft.com/office/drawing/2014/main" id="{9A5601E6-B895-4311-9339-E2D37F05A63E}"/>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b="-2"/>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p:cNvSpPr>
            <a:spLocks noGrp="1"/>
          </p:cNvSpPr>
          <p:nvPr>
            <p:ph idx="1"/>
          </p:nvPr>
        </p:nvSpPr>
        <p:spPr>
          <a:xfrm>
            <a:off x="5958597" y="738619"/>
            <a:ext cx="5099043" cy="3639289"/>
          </a:xfrm>
        </p:spPr>
        <p:txBody>
          <a:bodyPr anchor="ctr">
            <a:normAutofit/>
          </a:bodyPr>
          <a:lstStyle/>
          <a:p>
            <a:pPr marL="0" indent="0">
              <a:buNone/>
            </a:pPr>
            <a:r>
              <a:rPr lang="en-GB" sz="2400" dirty="0">
                <a:solidFill>
                  <a:srgbClr val="000000"/>
                </a:solidFill>
              </a:rPr>
              <a:t>Question</a:t>
            </a:r>
          </a:p>
          <a:p>
            <a:pPr marL="0" indent="0">
              <a:buNone/>
            </a:pPr>
            <a:r>
              <a:rPr lang="en-GB" sz="2400" b="1" dirty="0">
                <a:solidFill>
                  <a:srgbClr val="000000"/>
                </a:solidFill>
              </a:rPr>
              <a:t>What percentage of adults check their phone within 5 minutes of waking up?</a:t>
            </a:r>
          </a:p>
          <a:p>
            <a:r>
              <a:rPr lang="en-GB" sz="2400" dirty="0">
                <a:solidFill>
                  <a:srgbClr val="000000"/>
                </a:solidFill>
              </a:rPr>
              <a:t>10%</a:t>
            </a:r>
          </a:p>
          <a:p>
            <a:r>
              <a:rPr lang="en-GB" sz="2400" dirty="0">
                <a:solidFill>
                  <a:srgbClr val="000000"/>
                </a:solidFill>
              </a:rPr>
              <a:t>25%</a:t>
            </a:r>
          </a:p>
          <a:p>
            <a:r>
              <a:rPr lang="en-GB" sz="2400" dirty="0">
                <a:solidFill>
                  <a:srgbClr val="000000"/>
                </a:solidFill>
              </a:rPr>
              <a:t>40%</a:t>
            </a:r>
          </a:p>
        </p:txBody>
      </p:sp>
      <p:sp>
        <p:nvSpPr>
          <p:cNvPr id="4" name="Footer Placeholder 3"/>
          <p:cNvSpPr>
            <a:spLocks noGrp="1"/>
          </p:cNvSpPr>
          <p:nvPr>
            <p:ph type="ftr" sz="quarter" idx="11"/>
          </p:nvPr>
        </p:nvSpPr>
        <p:spPr>
          <a:xfrm>
            <a:off x="5536367" y="6223702"/>
            <a:ext cx="5289562" cy="314067"/>
          </a:xfrm>
        </p:spPr>
        <p:txBody>
          <a:bodyPr>
            <a:normAutofit/>
          </a:bodyPr>
          <a:lstStyle/>
          <a:p>
            <a:pPr algn="r">
              <a:spcAft>
                <a:spcPts val="600"/>
              </a:spcAft>
            </a:pPr>
            <a:r>
              <a:rPr lang="en-US" sz="1100">
                <a:solidFill>
                  <a:srgbClr val="898989"/>
                </a:solidFill>
              </a:rPr>
              <a:t>rshp.scot</a:t>
            </a:r>
          </a:p>
        </p:txBody>
      </p:sp>
    </p:spTree>
    <p:extLst>
      <p:ext uri="{BB962C8B-B14F-4D97-AF65-F5344CB8AC3E}">
        <p14:creationId xmlns:p14="http://schemas.microsoft.com/office/powerpoint/2010/main" val="450179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 hand holding a cell phone&#10;&#10;Description automatically generated">
            <a:extLst>
              <a:ext uri="{FF2B5EF4-FFF2-40B4-BE49-F238E27FC236}">
                <a16:creationId xmlns:a16="http://schemas.microsoft.com/office/drawing/2014/main" id="{9A5601E6-B895-4311-9339-E2D37F05A63E}"/>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b="-2"/>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p:cNvSpPr>
            <a:spLocks noGrp="1"/>
          </p:cNvSpPr>
          <p:nvPr>
            <p:ph idx="1"/>
          </p:nvPr>
        </p:nvSpPr>
        <p:spPr>
          <a:xfrm>
            <a:off x="5958598" y="738619"/>
            <a:ext cx="4977578" cy="3639289"/>
          </a:xfrm>
        </p:spPr>
        <p:txBody>
          <a:bodyPr anchor="ctr">
            <a:normAutofit/>
          </a:bodyPr>
          <a:lstStyle/>
          <a:p>
            <a:pPr marL="0" indent="0">
              <a:buNone/>
            </a:pPr>
            <a:r>
              <a:rPr lang="en-GB" sz="2400" b="1" dirty="0">
                <a:solidFill>
                  <a:srgbClr val="000000"/>
                </a:solidFill>
              </a:rPr>
              <a:t>Talking points</a:t>
            </a:r>
            <a:endParaRPr lang="en-GB" sz="2400" dirty="0">
              <a:solidFill>
                <a:srgbClr val="000000"/>
              </a:solidFill>
            </a:endParaRPr>
          </a:p>
          <a:p>
            <a:pPr marL="0" indent="0">
              <a:buNone/>
            </a:pPr>
            <a:r>
              <a:rPr lang="en-GB" sz="2400" dirty="0">
                <a:solidFill>
                  <a:srgbClr val="000000"/>
                </a:solidFill>
              </a:rPr>
              <a:t>40% of adults check their phone within 5 minutes of waking up.</a:t>
            </a:r>
          </a:p>
        </p:txBody>
      </p:sp>
      <p:sp>
        <p:nvSpPr>
          <p:cNvPr id="4" name="Footer Placeholder 3"/>
          <p:cNvSpPr>
            <a:spLocks noGrp="1"/>
          </p:cNvSpPr>
          <p:nvPr>
            <p:ph type="ftr" sz="quarter" idx="11"/>
          </p:nvPr>
        </p:nvSpPr>
        <p:spPr>
          <a:xfrm>
            <a:off x="5536367" y="6223702"/>
            <a:ext cx="5289562" cy="314067"/>
          </a:xfrm>
        </p:spPr>
        <p:txBody>
          <a:bodyPr>
            <a:normAutofit/>
          </a:bodyPr>
          <a:lstStyle/>
          <a:p>
            <a:pPr algn="r">
              <a:spcAft>
                <a:spcPts val="600"/>
              </a:spcAft>
            </a:pPr>
            <a:r>
              <a:rPr lang="en-US" sz="1100">
                <a:solidFill>
                  <a:srgbClr val="898989"/>
                </a:solidFill>
              </a:rPr>
              <a:t>rshp.scot</a:t>
            </a:r>
          </a:p>
        </p:txBody>
      </p:sp>
    </p:spTree>
    <p:extLst>
      <p:ext uri="{BB962C8B-B14F-4D97-AF65-F5344CB8AC3E}">
        <p14:creationId xmlns:p14="http://schemas.microsoft.com/office/powerpoint/2010/main" val="773061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9">
            <a:extLst>
              <a:ext uri="{FF2B5EF4-FFF2-40B4-BE49-F238E27FC236}">
                <a16:creationId xmlns:a16="http://schemas.microsoft.com/office/drawing/2014/main" id="{A98BC887-4916-4227-9F48-3B078D23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364A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a:extLst>
              <a:ext uri="{FF2B5EF4-FFF2-40B4-BE49-F238E27FC236}">
                <a16:creationId xmlns:a16="http://schemas.microsoft.com/office/drawing/2014/main" id="{1AD6DCFA-0E71-4650-A5E4-3C20E73EB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blackboard&#10;&#10;Description automatically generated">
            <a:extLst>
              <a:ext uri="{FF2B5EF4-FFF2-40B4-BE49-F238E27FC236}">
                <a16:creationId xmlns:a16="http://schemas.microsoft.com/office/drawing/2014/main" id="{3A341AB4-55AF-4597-BDA6-7AD17B3596C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
          <a:stretch/>
        </p:blipFill>
        <p:spPr>
          <a:xfrm>
            <a:off x="804672" y="803049"/>
            <a:ext cx="3026664" cy="2470743"/>
          </a:xfrm>
          <a:prstGeom prst="rect">
            <a:avLst/>
          </a:prstGeom>
          <a:effectLst/>
        </p:spPr>
      </p:pic>
      <p:pic>
        <p:nvPicPr>
          <p:cNvPr id="8" name="Picture 7" descr="A close up of a logo&#10;&#10;Description automatically generated">
            <a:extLst>
              <a:ext uri="{FF2B5EF4-FFF2-40B4-BE49-F238E27FC236}">
                <a16:creationId xmlns:a16="http://schemas.microsoft.com/office/drawing/2014/main" id="{B2713DDE-0BA7-4AA0-96B2-EFB1A0785FB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04672" y="3461344"/>
            <a:ext cx="3026663" cy="2438400"/>
          </a:xfrm>
          <a:prstGeom prst="rect">
            <a:avLst/>
          </a:prstGeom>
        </p:spPr>
      </p:pic>
      <p:sp>
        <p:nvSpPr>
          <p:cNvPr id="3" name="Content Placeholder 2"/>
          <p:cNvSpPr>
            <a:spLocks noGrp="1"/>
          </p:cNvSpPr>
          <p:nvPr>
            <p:ph idx="1"/>
          </p:nvPr>
        </p:nvSpPr>
        <p:spPr>
          <a:xfrm>
            <a:off x="5316179" y="1381082"/>
            <a:ext cx="5251267" cy="3785419"/>
          </a:xfrm>
        </p:spPr>
        <p:txBody>
          <a:bodyPr>
            <a:normAutofit lnSpcReduction="10000"/>
          </a:bodyPr>
          <a:lstStyle/>
          <a:p>
            <a:pPr marL="0" indent="0">
              <a:buNone/>
            </a:pPr>
            <a:r>
              <a:rPr lang="en-GB" sz="2400" dirty="0"/>
              <a:t>Social media can provide many benefits to young people, but along with that comes added pressure to live in the public eye, seeking reassurance through likes and shares, and exposure to content which could be harmful or upsetting.</a:t>
            </a:r>
          </a:p>
          <a:p>
            <a:pPr marL="0" indent="0">
              <a:buNone/>
            </a:pPr>
            <a:endParaRPr lang="en-GB" sz="2400" dirty="0"/>
          </a:p>
          <a:p>
            <a:pPr marL="0" indent="0">
              <a:buNone/>
            </a:pPr>
            <a:r>
              <a:rPr lang="en-GB" sz="2400" b="1" dirty="0"/>
              <a:t>Talking points</a:t>
            </a:r>
            <a:endParaRPr lang="en-GB" sz="2400" dirty="0"/>
          </a:p>
          <a:p>
            <a:pPr marL="0" indent="0">
              <a:buNone/>
            </a:pPr>
            <a:r>
              <a:rPr lang="en-GB" sz="2400" dirty="0"/>
              <a:t>Are you happy with the amount of time you spend online? </a:t>
            </a:r>
          </a:p>
          <a:p>
            <a:pPr marL="0" indent="0">
              <a:buNone/>
            </a:pPr>
            <a:endParaRPr lang="en-GB" sz="2400" dirty="0"/>
          </a:p>
        </p:txBody>
      </p:sp>
      <p:sp>
        <p:nvSpPr>
          <p:cNvPr id="4" name="Footer Placeholder 3"/>
          <p:cNvSpPr>
            <a:spLocks noGrp="1"/>
          </p:cNvSpPr>
          <p:nvPr>
            <p:ph type="ftr" sz="quarter" idx="11"/>
          </p:nvPr>
        </p:nvSpPr>
        <p:spPr>
          <a:xfrm>
            <a:off x="5316180" y="6356350"/>
            <a:ext cx="6388140" cy="365125"/>
          </a:xfrm>
        </p:spPr>
        <p:txBody>
          <a:bodyPr>
            <a:normAutofit/>
          </a:bodyPr>
          <a:lstStyle/>
          <a:p>
            <a:pPr algn="r">
              <a:spcAft>
                <a:spcPts val="600"/>
              </a:spcAft>
            </a:pPr>
            <a:r>
              <a:rPr lang="en-US"/>
              <a:t>rshp.scot</a:t>
            </a:r>
          </a:p>
        </p:txBody>
      </p:sp>
    </p:spTree>
    <p:extLst>
      <p:ext uri="{BB962C8B-B14F-4D97-AF65-F5344CB8AC3E}">
        <p14:creationId xmlns:p14="http://schemas.microsoft.com/office/powerpoint/2010/main" val="2923402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5608"/>
            <a:ext cx="5120640" cy="5611355"/>
          </a:xfrm>
        </p:spPr>
        <p:txBody>
          <a:bodyPr>
            <a:noAutofit/>
          </a:bodyPr>
          <a:lstStyle/>
          <a:p>
            <a:pPr marL="0" indent="0">
              <a:buNone/>
            </a:pPr>
            <a:r>
              <a:rPr lang="en-GB" sz="2400" b="1" dirty="0"/>
              <a:t>UK Safer Internet Centre reports:</a:t>
            </a:r>
            <a:endParaRPr lang="en-GB" sz="2400" dirty="0"/>
          </a:p>
          <a:p>
            <a:pPr lvl="0"/>
            <a:r>
              <a:rPr lang="en-GB" sz="2400" dirty="0"/>
              <a:t>2 in 5 young people have seen fake news online.</a:t>
            </a:r>
          </a:p>
          <a:p>
            <a:pPr lvl="0"/>
            <a:r>
              <a:rPr lang="en-GB" sz="2400" dirty="0"/>
              <a:t>More than half (54%) of 12-15-year olds get news online, the second most popular source of news after television (62%).</a:t>
            </a:r>
          </a:p>
          <a:p>
            <a:pPr lvl="0"/>
            <a:r>
              <a:rPr lang="en-GB" sz="2400" dirty="0"/>
              <a:t>Most 12-15 year olds who follow news on social media are questioning the content they see. Most say they would make at least one practical attempt to check whether a news story is true or false.</a:t>
            </a:r>
          </a:p>
        </p:txBody>
      </p:sp>
      <p:pic>
        <p:nvPicPr>
          <p:cNvPr id="6" name="Picture 5" descr="A screen shot of an open computer&#10;&#10;Description automatically generated">
            <a:extLst>
              <a:ext uri="{FF2B5EF4-FFF2-40B4-BE49-F238E27FC236}">
                <a16:creationId xmlns:a16="http://schemas.microsoft.com/office/drawing/2014/main" id="{1866E620-E53C-47B8-BBF4-868A798FA26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58840" y="1234944"/>
            <a:ext cx="6233160" cy="4272681"/>
          </a:xfrm>
          <a:prstGeom prst="rect">
            <a:avLst/>
          </a:prstGeom>
        </p:spPr>
      </p:pic>
      <p:sp>
        <p:nvSpPr>
          <p:cNvPr id="4" name="Footer Placeholder 3"/>
          <p:cNvSpPr>
            <a:spLocks noGrp="1"/>
          </p:cNvSpPr>
          <p:nvPr>
            <p:ph type="ftr" sz="quarter" idx="11"/>
          </p:nvPr>
        </p:nvSpPr>
        <p:spPr>
          <a:xfrm>
            <a:off x="4038600" y="6356350"/>
            <a:ext cx="4114800" cy="365125"/>
          </a:xfrm>
        </p:spPr>
        <p:txBody>
          <a:bodyPr>
            <a:normAutofit/>
          </a:bodyPr>
          <a:lstStyle/>
          <a:p>
            <a:pPr>
              <a:spcAft>
                <a:spcPts val="600"/>
              </a:spcAft>
            </a:pPr>
            <a:r>
              <a:rPr lang="en-US"/>
              <a:t>rshp.scot</a:t>
            </a:r>
          </a:p>
        </p:txBody>
      </p:sp>
    </p:spTree>
    <p:extLst>
      <p:ext uri="{BB962C8B-B14F-4D97-AF65-F5344CB8AC3E}">
        <p14:creationId xmlns:p14="http://schemas.microsoft.com/office/powerpoint/2010/main" val="21929644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651</Words>
  <Application>Microsoft Macintosh PowerPoint</Application>
  <PresentationFormat>Widescreen</PresentationFormat>
  <Paragraphs>76</Paragraphs>
  <Slides>16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Social Media:  Fake News/Fake people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4.6 Social Media: Me Online</dc:title>
  <dc:creator>Colin Morrison</dc:creator>
  <cp:lastModifiedBy>Microsoft Office User</cp:lastModifiedBy>
  <cp:revision>2</cp:revision>
  <dcterms:created xsi:type="dcterms:W3CDTF">2019-04-29T07:59:57Z</dcterms:created>
  <dcterms:modified xsi:type="dcterms:W3CDTF">2019-06-27T15:32:41Z</dcterms:modified>
</cp:coreProperties>
</file>